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8000"/>
    <a:srgbClr val="FF7F0E"/>
    <a:srgbClr val="1F77B4"/>
    <a:srgbClr val="0948CB"/>
    <a:srgbClr val="0B49CB"/>
    <a:srgbClr val="F2F4F8"/>
    <a:srgbClr val="1C7DDB"/>
    <a:srgbClr val="12161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0"/>
    <p:restoredTop sz="85091"/>
  </p:normalViewPr>
  <p:slideViewPr>
    <p:cSldViewPr snapToGrid="0" snapToObjects="1">
      <p:cViewPr varScale="1">
        <p:scale>
          <a:sx n="103" d="100"/>
          <a:sy n="103" d="100"/>
        </p:scale>
        <p:origin x="200" y="19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98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06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08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wiin/IBM-Data-Science-Capstone-Project/blob/main/02.%20Data%20Wrangling/02.%20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shwiin/IBM-Data-Science-Capstone-Project/blob/main/03.%20Exploratory%20Data%20Analysis/03.%20Exploratory%20Data%20Analysis%20-%20SQL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wiin/IBM-Data-Science-Capstone-Project/blob/main/03.%20Exploratory%20Data%20Analysis/03.%20Exploratory%20Data%20Analysis%20-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wiin/IBM-Data-Science-Capstone-Project/blob/main/04.%20Interactive%20Visual%20Analytics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wiin/IBM-Data-Science-Capstone-Project/blob/main/05.%20Predictive%20Analysis%20(Classification)/05.%20Predictive%20Analysis%20(Classification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shwiin/IBM-Data-Science-Capstone-Project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/_9/_and_Falcon_Heavy_launch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wiin/IBM-Data-Science-Capstone-Project/blob/main/01.%20Data%20Collection/01.%20Data%20Collection%20-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wiin/IBM-Data-Science-Capstone-Project/blob/main/01.%20Data%20Collection/01.%20Data%20Collection%20-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0815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Ashwiin Nedun</a:t>
            </a:r>
          </a:p>
          <a:p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08 September </a:t>
            </a: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2022</a:t>
            </a:r>
            <a:endParaRPr lang="en-US" sz="2000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897565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/>
              <a:t>The dataset was initially analyzed using Exploratory Data Analysis (EDA).</a:t>
            </a:r>
          </a:p>
          <a:p>
            <a:r>
              <a:rPr lang="en-US" sz="2400" dirty="0"/>
              <a:t> Summaries of launches by site, orbits, and mission outcomes per orbit type were then determined.</a:t>
            </a:r>
          </a:p>
          <a:p>
            <a:r>
              <a:rPr lang="en-US" sz="2400" dirty="0"/>
              <a:t>Finally, the outcome label for the landing page was generated using the Outcome column.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the notebook is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Wrangling.ipynb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61192"/>
            <a:ext cx="10687961" cy="506601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</a:rPr>
              <a:t>Scatter charts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were produced to visualize the relationships between: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Flight Number and Launch Site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Payload and Launch Site  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Orbit Type and Flight Number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Payload and Orbit Type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2000" dirty="0"/>
              <a:t>Scatter charts are useful to observe relationships, or correlations, between two numeric variables.</a:t>
            </a:r>
            <a:endParaRPr lang="en-US" sz="20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2000" dirty="0"/>
              <a:t>A </a:t>
            </a:r>
            <a:r>
              <a:rPr lang="en-SG" sz="2000" b="1" dirty="0"/>
              <a:t>bar chart </a:t>
            </a:r>
            <a:r>
              <a:rPr lang="en-SG" sz="2000" dirty="0"/>
              <a:t>was produced to visualize the relationship between: Success Rate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2000" dirty="0"/>
              <a:t>Bar charts are used to compare a numerical value to a categorical variable. Horizontal or vertical bar charts can be used, depending on the size of the data.</a:t>
            </a:r>
            <a:endParaRPr lang="en-US" sz="20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b="1" dirty="0"/>
              <a:t>Line charts </a:t>
            </a:r>
            <a:r>
              <a:rPr lang="en-US" sz="2000" dirty="0"/>
              <a:t>were produced to visualize the relationships between: Success Rate and Year</a:t>
            </a:r>
          </a:p>
          <a:p>
            <a:pPr>
              <a:lnSpc>
                <a:spcPct val="100000"/>
              </a:lnSpc>
            </a:pPr>
            <a:r>
              <a:rPr lang="en-SG" sz="2000" dirty="0"/>
              <a:t>Line charts contain numerical values on both axes, to show the change of a variable over time.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73106"/>
            <a:ext cx="10515600" cy="475246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SQL queries were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'CCA'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successful landing outcome in ground pad was achieved.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ship, their booster versions, and launch site names for in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the notebook is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Exploratory Data Analysis -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SQL.ipynb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10515600" cy="464460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Maps made use of markers, circles, lines, and clusters of markers.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indicate points like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represent highlighted regions surrounding specified coordinates, such as NASA Johnson Space Center.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distance between two coordinates is shown by lines.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Clusters of markers represent groups of occurrences in each coordinate, such as launches at a launch site.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the notebook is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Exploratory Data Analysis - Data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Visualization.ipynb</a:t>
            </a:r>
            <a:endParaRPr lang="en-US" sz="22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charts and Scatter charts were used to show the total successful launches count for all sites and the correlation between payload and launch success, respectively.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list and slider were used to enable launch site selection and payload range section, respectively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the notebook is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spacex_dash_app.py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09" y="1383278"/>
            <a:ext cx="1065198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total of 4 classification models were used for comparison. They were logistic regression, support vector machine, decision tree and k nearest neighbors.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l"/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the notebook is</a:t>
            </a:r>
            <a:r>
              <a:rPr lang="en-SG" sz="2400" b="1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SG" sz="2400" i="0" dirty="0">
                <a:solidFill>
                  <a:srgbClr val="24292F"/>
                </a:solidFill>
                <a:effectLst/>
                <a:latin typeface="Abadi" panose="020B0604020104020204" pitchFamily="34" charset="0"/>
                <a:hlinkClick r:id="rId3"/>
              </a:rPr>
              <a:t>Predictive Analysis (Classification).</a:t>
            </a:r>
            <a:r>
              <a:rPr lang="en-SG" sz="2400" i="0" dirty="0" err="1">
                <a:solidFill>
                  <a:srgbClr val="24292F"/>
                </a:solidFill>
                <a:effectLst/>
                <a:latin typeface="Abadi" panose="020B0604020104020204" pitchFamily="34" charset="0"/>
                <a:hlinkClick r:id="rId3"/>
              </a:rPr>
              <a:t>ipynb</a:t>
            </a:r>
            <a:endParaRPr lang="en-SG" sz="2400" i="0" dirty="0">
              <a:solidFill>
                <a:srgbClr val="24292F"/>
              </a:solidFill>
              <a:effectLst/>
              <a:latin typeface="Abadi" panose="020B0604020104020204" pitchFamily="34" charset="0"/>
            </a:endParaRPr>
          </a:p>
          <a:p>
            <a:pPr marL="0" indent="0" algn="l">
              <a:buNone/>
            </a:pPr>
            <a:br>
              <a:rPr lang="en-SG" sz="2400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</a:br>
            <a:endParaRPr lang="en-SG" sz="2400" b="0" i="0" dirty="0">
              <a:solidFill>
                <a:srgbClr val="24292F"/>
              </a:solidFill>
              <a:effectLst/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DC60F60-6BAF-448B-035B-489ACDA815D9}"/>
              </a:ext>
            </a:extLst>
          </p:cNvPr>
          <p:cNvSpPr/>
          <p:nvPr/>
        </p:nvSpPr>
        <p:spPr>
          <a:xfrm>
            <a:off x="839459" y="2689147"/>
            <a:ext cx="2955471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column, standardize data and train-test-split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AA76798-A90E-1746-24AB-A37B8367EE6E}"/>
              </a:ext>
            </a:extLst>
          </p:cNvPr>
          <p:cNvSpPr/>
          <p:nvPr/>
        </p:nvSpPr>
        <p:spPr>
          <a:xfrm>
            <a:off x="4618263" y="2691117"/>
            <a:ext cx="2955471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the best hyperparameter for each model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21DEBB-C18A-A03F-16D7-410D6431FC99}"/>
              </a:ext>
            </a:extLst>
          </p:cNvPr>
          <p:cNvSpPr/>
          <p:nvPr/>
        </p:nvSpPr>
        <p:spPr>
          <a:xfrm>
            <a:off x="8397068" y="2689147"/>
            <a:ext cx="2955471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the results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DC38F29F-86C6-A0EB-B8E4-5126004288BB}"/>
              </a:ext>
            </a:extLst>
          </p:cNvPr>
          <p:cNvSpPr/>
          <p:nvPr/>
        </p:nvSpPr>
        <p:spPr>
          <a:xfrm rot="16200000">
            <a:off x="3985424" y="3085838"/>
            <a:ext cx="442345" cy="4220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1F22F4E2-130B-88B7-D7C2-E193D6191371}"/>
              </a:ext>
            </a:extLst>
          </p:cNvPr>
          <p:cNvSpPr/>
          <p:nvPr/>
        </p:nvSpPr>
        <p:spPr>
          <a:xfrm rot="16200000">
            <a:off x="7764228" y="3085839"/>
            <a:ext cx="442345" cy="4220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54093"/>
            <a:ext cx="501733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 0 (</a:t>
            </a:r>
            <a:r>
              <a:rPr lang="en-US" sz="2400" dirty="0">
                <a:solidFill>
                  <a:srgbClr val="1F77B4"/>
                </a:solidFill>
                <a:latin typeface="Abadi" panose="020B0604020104020204" pitchFamily="34" charset="0"/>
              </a:rPr>
              <a:t>blue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represents an unsuccessful launch while Class 1 (</a:t>
            </a:r>
            <a:r>
              <a:rPr lang="en-US" sz="2400" dirty="0">
                <a:solidFill>
                  <a:srgbClr val="FF7F0E"/>
                </a:solidFill>
                <a:latin typeface="Abadi" panose="020B0604020104020204" pitchFamily="34" charset="0"/>
              </a:rPr>
              <a:t>orange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represents a successful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a trend showing that the increased number of flights achieves an increased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748560-8DA5-FDA9-823C-5A9A4EC31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2774"/>
            <a:ext cx="5189611" cy="47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07420"/>
            <a:ext cx="3932238" cy="393323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 0 (</a:t>
            </a:r>
            <a:r>
              <a:rPr lang="en-US" sz="2400" dirty="0">
                <a:solidFill>
                  <a:srgbClr val="1F77B4"/>
                </a:solidFill>
                <a:latin typeface="Abadi" panose="020B0604020104020204" pitchFamily="34" charset="0"/>
              </a:rPr>
              <a:t>blue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represents an unsuccessful launch while Class 1 (</a:t>
            </a:r>
            <a:r>
              <a:rPr lang="en-US" sz="2400" dirty="0">
                <a:solidFill>
                  <a:srgbClr val="FF7F0E"/>
                </a:solidFill>
                <a:latin typeface="Abadi" panose="020B0604020104020204" pitchFamily="34" charset="0"/>
              </a:rPr>
              <a:t>orange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represents a successful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no clear correlation between payload mass and success rate for a given launch site.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3F4E5C-437B-EBB3-C52E-209140220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182" y="1607420"/>
            <a:ext cx="6243429" cy="364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08961"/>
            <a:ext cx="4762688" cy="441661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observe a 100% success rate for the following orbit: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lowest success rate is 0% for the following orbit: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4D2D6B-17C8-C097-3396-03489A6C1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8961"/>
            <a:ext cx="5362863" cy="364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387304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3206"/>
            <a:ext cx="4160804" cy="450236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 0 (</a:t>
            </a:r>
            <a:r>
              <a:rPr lang="en-US" sz="2400" dirty="0">
                <a:solidFill>
                  <a:srgbClr val="1F77B4"/>
                </a:solidFill>
                <a:latin typeface="Abadi" panose="020B0604020104020204" pitchFamily="34" charset="0"/>
              </a:rPr>
              <a:t>blue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represents an unsuccessful launch while Class 1 (</a:t>
            </a:r>
            <a:r>
              <a:rPr lang="en-US" sz="2400" dirty="0">
                <a:solidFill>
                  <a:srgbClr val="FF7F0E"/>
                </a:solidFill>
                <a:latin typeface="Abadi" panose="020B0604020104020204" pitchFamily="34" charset="0"/>
              </a:rPr>
              <a:t>orange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represents a successful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has a 100% successful flight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a trend of success rate increases as Flight number increase. These can be remarkably observed in LEO and VLEO orbits.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EB342A-280D-66F8-588E-51C70F865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490" y="1523206"/>
            <a:ext cx="5790121" cy="38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6092" y="1522418"/>
            <a:ext cx="5277032" cy="47039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 0 (</a:t>
            </a:r>
            <a:r>
              <a:rPr lang="en-US" sz="2400" dirty="0">
                <a:solidFill>
                  <a:srgbClr val="1F77B4"/>
                </a:solidFill>
                <a:latin typeface="Abadi" panose="020B0604020104020204" pitchFamily="34" charset="0"/>
              </a:rPr>
              <a:t>blue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represents an unsuccessful launch while Class 1 (</a:t>
            </a:r>
            <a:r>
              <a:rPr lang="en-US" sz="2400" dirty="0">
                <a:solidFill>
                  <a:srgbClr val="FF7F0E"/>
                </a:solidFill>
                <a:latin typeface="Abadi" panose="020B0604020104020204" pitchFamily="34" charset="0"/>
              </a:rPr>
              <a:t>orange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represents a successful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Uncertain is the correlation between GTO payload mass and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heavier payloads, the positive landing success percentage is higher for LEO and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few launches to the orbits SO and GEO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8E7C7F-F86E-5BEE-DACD-D91364A94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124" y="1682848"/>
            <a:ext cx="5411739" cy="349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23205"/>
            <a:ext cx="4461747" cy="450236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began to increase in 2013 and continued until 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2010 through 2013, no landings were accomplished (as the success rate is 0).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38AAFC-1BE5-3D7C-ACEA-54390A174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228" y="1400617"/>
            <a:ext cx="5976761" cy="405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67543"/>
            <a:ext cx="5325989" cy="46094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launch_site column of the SpaceX database, only unique values are presented when the SQL UNIQUE clause is applied to the query.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unique launch sites: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LC-40,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AF25B-0FA2-02AC-2598-A51268574730}"/>
              </a:ext>
            </a:extLst>
          </p:cNvPr>
          <p:cNvSpPr txBox="1"/>
          <p:nvPr/>
        </p:nvSpPr>
        <p:spPr>
          <a:xfrm>
            <a:off x="6752138" y="1530549"/>
            <a:ext cx="3925265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%%sql </a:t>
            </a:r>
          </a:p>
          <a:p>
            <a:r>
              <a:rPr lang="en-US" sz="2400" dirty="0"/>
              <a:t>SELECT UNIQUE(Launch_Site) </a:t>
            </a:r>
          </a:p>
          <a:p>
            <a:r>
              <a:rPr lang="en-US" sz="2400" dirty="0"/>
              <a:t>FROM SPACEXTBL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FA7CE-BF9C-F760-CBE2-023EC49D4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030" y="3173728"/>
            <a:ext cx="1977480" cy="26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CB578D7-2FB4-7DCC-7E81-7C166BCFFF85}"/>
              </a:ext>
            </a:extLst>
          </p:cNvPr>
          <p:cNvSpPr txBox="1">
            <a:spLocks/>
          </p:cNvSpPr>
          <p:nvPr/>
        </p:nvSpPr>
        <p:spPr>
          <a:xfrm>
            <a:off x="770011" y="1567543"/>
            <a:ext cx="5325989" cy="46094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launch_site column of the SpaceX database, only unique values are presented when the SQL UNIQUE clause is applied to the query.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 5 retrieves just 5 records, whereas LIKE with the wildcard 'CCA%' retrieves string values beginning with 'CCA'.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25DF5-0657-699A-B591-E2F4F2F0E8E6}"/>
              </a:ext>
            </a:extLst>
          </p:cNvPr>
          <p:cNvSpPr txBox="1"/>
          <p:nvPr/>
        </p:nvSpPr>
        <p:spPr>
          <a:xfrm>
            <a:off x="6767638" y="1567543"/>
            <a:ext cx="4533473" cy="1569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%%sql </a:t>
            </a:r>
          </a:p>
          <a:p>
            <a:r>
              <a:rPr lang="en-US" sz="2400" dirty="0"/>
              <a:t>SELECT * FROM SPACEXTBL WHERE LAUNCH_SITE LIKE 'CCA%' LIMIT 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3483D8-ECB9-B5FA-32E8-EF7437D1F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256" y="3358808"/>
            <a:ext cx="1756235" cy="27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672C497-3F62-963E-8A34-E57C1BD1F1B0}"/>
              </a:ext>
            </a:extLst>
          </p:cNvPr>
          <p:cNvSpPr txBox="1">
            <a:spLocks/>
          </p:cNvSpPr>
          <p:nvPr/>
        </p:nvSpPr>
        <p:spPr>
          <a:xfrm>
            <a:off x="770011" y="1567543"/>
            <a:ext cx="5325989" cy="46094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launch_site column of the SpaceX database, only unique values are presented when the SQL UNIQUE clause is applied to the query.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SUM keyword is used to determine the total of the LAUNCH column.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WHERE keyword (and its accompanying SUM) restricts the results to boosters from NASA exclusively (CRS).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A3CEE-4064-D54E-988C-142FE38741BC}"/>
              </a:ext>
            </a:extLst>
          </p:cNvPr>
          <p:cNvSpPr txBox="1"/>
          <p:nvPr/>
        </p:nvSpPr>
        <p:spPr>
          <a:xfrm>
            <a:off x="6547707" y="1451585"/>
            <a:ext cx="4737904" cy="19389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%%sql </a:t>
            </a:r>
          </a:p>
          <a:p>
            <a:r>
              <a:rPr lang="en-US" sz="2400" dirty="0"/>
              <a:t>SELECT SUM(PAYLOAD_MASS__KG_) AS TOTAL_PAYLOAD_MASS</a:t>
            </a:r>
          </a:p>
          <a:p>
            <a:r>
              <a:rPr lang="en-US" sz="2400" dirty="0"/>
              <a:t>FROM SPACEXTBL </a:t>
            </a:r>
          </a:p>
          <a:p>
            <a:r>
              <a:rPr lang="en-US" sz="2400" dirty="0"/>
              <a:t>WHERE Customer = 'NASA (CRS)'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E41F6-7EA5-A92F-F70A-A44607D83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796" y="4076486"/>
            <a:ext cx="2589725" cy="9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F077C1-0497-5554-12FB-C3AD3C60189F}"/>
              </a:ext>
            </a:extLst>
          </p:cNvPr>
          <p:cNvSpPr txBox="1"/>
          <p:nvPr/>
        </p:nvSpPr>
        <p:spPr>
          <a:xfrm>
            <a:off x="6547707" y="1451585"/>
            <a:ext cx="4737904" cy="19389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%%sql </a:t>
            </a:r>
          </a:p>
          <a:p>
            <a:r>
              <a:rPr lang="en-US" sz="2400" dirty="0"/>
              <a:t>SELECT AVG(PAYLOAD_MASS__KG_) AS AVERAGE_PAYLOAD_MASS</a:t>
            </a:r>
          </a:p>
          <a:p>
            <a:r>
              <a:rPr lang="en-US" sz="2400" dirty="0"/>
              <a:t>FROM SPACEXTBL </a:t>
            </a:r>
          </a:p>
          <a:p>
            <a:r>
              <a:rPr lang="en-US" sz="2400" dirty="0"/>
              <a:t>WHERE </a:t>
            </a:r>
            <a:r>
              <a:rPr lang="en-US" sz="2400" dirty="0" err="1"/>
              <a:t>Booster_Version</a:t>
            </a:r>
            <a:r>
              <a:rPr lang="en-US" sz="2400" dirty="0"/>
              <a:t> = 'F9 v1.1'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2F0EAE-2F86-33BB-6D74-EC9DDB10A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595" y="4072344"/>
            <a:ext cx="3744354" cy="121691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212D95A-144D-2FE8-7890-9E7D510F1D4D}"/>
              </a:ext>
            </a:extLst>
          </p:cNvPr>
          <p:cNvSpPr txBox="1">
            <a:spLocks/>
          </p:cNvSpPr>
          <p:nvPr/>
        </p:nvSpPr>
        <p:spPr>
          <a:xfrm>
            <a:off x="770011" y="1567543"/>
            <a:ext cx="5325989" cy="46094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AVG keyword is used to determine the average value of </a:t>
            </a:r>
            <a:r>
              <a:rPr lang="en-US" sz="2400" dirty="0"/>
              <a:t>PAYLOAD_MASS__KG_ column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WHERE keyword (and its accompanying AVG) restricts the calculation to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‘F9 v1.1’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E5B4A2-D8DA-2B73-D96D-D770500A05E4}"/>
              </a:ext>
            </a:extLst>
          </p:cNvPr>
          <p:cNvSpPr txBox="1"/>
          <p:nvPr/>
        </p:nvSpPr>
        <p:spPr>
          <a:xfrm>
            <a:off x="6280525" y="1425859"/>
            <a:ext cx="5177447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%%sql </a:t>
            </a:r>
          </a:p>
          <a:p>
            <a:r>
              <a:rPr lang="en-US" sz="2400" dirty="0"/>
              <a:t>SELECT MIN(DATE) AS FIRST_SUCCESSFUL_GROUND_LANDING </a:t>
            </a:r>
          </a:p>
          <a:p>
            <a:r>
              <a:rPr lang="en-US" sz="2400" dirty="0"/>
              <a:t>FROM SPACEXTBL</a:t>
            </a:r>
          </a:p>
          <a:p>
            <a:r>
              <a:rPr lang="en-US" sz="2400" dirty="0"/>
              <a:t>WHERE </a:t>
            </a:r>
            <a:r>
              <a:rPr lang="en-US" sz="2400" dirty="0" err="1"/>
              <a:t>Landing__Outcome</a:t>
            </a:r>
            <a:r>
              <a:rPr lang="en-US" sz="2400" dirty="0"/>
              <a:t> = 'Success (ground pad)';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952832C-8226-AE08-F748-111E2C0B7382}"/>
              </a:ext>
            </a:extLst>
          </p:cNvPr>
          <p:cNvSpPr txBox="1">
            <a:spLocks/>
          </p:cNvSpPr>
          <p:nvPr/>
        </p:nvSpPr>
        <p:spPr>
          <a:xfrm>
            <a:off x="770011" y="1567543"/>
            <a:ext cx="5325989" cy="46094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MIN keyword is used to determine the earliest date of </a:t>
            </a:r>
            <a:r>
              <a:rPr lang="en-US" sz="2400" dirty="0"/>
              <a:t>DATE column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WHERE keyword (and its accompanying AVG) calculates for those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Success(ground pad).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5113C3-FA13-7A3F-177F-717D937B5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796" y="4003739"/>
            <a:ext cx="4594903" cy="12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0E80A4-6718-FEA9-028D-F9E15EF55BDC}"/>
              </a:ext>
            </a:extLst>
          </p:cNvPr>
          <p:cNvSpPr txBox="1"/>
          <p:nvPr/>
        </p:nvSpPr>
        <p:spPr>
          <a:xfrm>
            <a:off x="5931062" y="1398699"/>
            <a:ext cx="5490927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%%sql </a:t>
            </a:r>
          </a:p>
          <a:p>
            <a:r>
              <a:rPr lang="en-US" sz="2400" dirty="0"/>
              <a:t>SELECT </a:t>
            </a:r>
            <a:r>
              <a:rPr lang="en-US" sz="2400" dirty="0" err="1"/>
              <a:t>Booster_Version</a:t>
            </a:r>
            <a:r>
              <a:rPr lang="en-US" sz="2400" dirty="0"/>
              <a:t> </a:t>
            </a:r>
          </a:p>
          <a:p>
            <a:r>
              <a:rPr lang="en-US" sz="2400" dirty="0"/>
              <a:t>FROM SPACEXTBL</a:t>
            </a:r>
          </a:p>
          <a:p>
            <a:r>
              <a:rPr lang="en-US" sz="2400" dirty="0"/>
              <a:t>WHERE (</a:t>
            </a:r>
            <a:r>
              <a:rPr lang="en-US" sz="2400" dirty="0" err="1"/>
              <a:t>Landing__Outcome</a:t>
            </a:r>
            <a:r>
              <a:rPr lang="en-US" sz="2400" dirty="0"/>
              <a:t> = 'Success (drone ship)') AND (PAYLOAD_MASS__KG_ BETWEEN 4000 AND 6000);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FCB622A-BE1C-00EC-6269-0C919AB30886}"/>
              </a:ext>
            </a:extLst>
          </p:cNvPr>
          <p:cNvSpPr txBox="1">
            <a:spLocks/>
          </p:cNvSpPr>
          <p:nvPr/>
        </p:nvSpPr>
        <p:spPr>
          <a:xfrm>
            <a:off x="734028" y="1416153"/>
            <a:ext cx="5161051" cy="46094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WHERE keyword filter the data set to find those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Success(ground pad).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AND keyword (and its accompanying WHERE) adds an additional condition to only select the range from 4000 to 6000 in </a:t>
            </a:r>
            <a:r>
              <a:rPr lang="en-US" sz="2400" dirty="0"/>
              <a:t>PAYLOAD_MASS__KG_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using the BETWEEN keyword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20DE07-231D-77B0-B858-9C49FECC5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391" y="3809849"/>
            <a:ext cx="2130761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A18311-C201-8910-C9FA-B50FBFCAECA7}"/>
              </a:ext>
            </a:extLst>
          </p:cNvPr>
          <p:cNvSpPr txBox="1"/>
          <p:nvPr/>
        </p:nvSpPr>
        <p:spPr>
          <a:xfrm>
            <a:off x="6708304" y="1357255"/>
            <a:ext cx="4321885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%%sql </a:t>
            </a:r>
          </a:p>
          <a:p>
            <a:r>
              <a:rPr lang="en-US" sz="2400" dirty="0"/>
              <a:t>SELECT MISSION_OUTCOME, COUNT(MISSION_OUTCOME) AS TOTAL_NUMBER </a:t>
            </a:r>
          </a:p>
          <a:p>
            <a:r>
              <a:rPr lang="en-US" sz="2400" dirty="0"/>
              <a:t>FROM SPACEXTBL </a:t>
            </a:r>
          </a:p>
          <a:p>
            <a:r>
              <a:rPr lang="en-US" sz="2400" dirty="0"/>
              <a:t>GROUP BY MISSION_OUTCOME;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AE21ED7-09CA-86EF-DCC1-001C462FDC84}"/>
              </a:ext>
            </a:extLst>
          </p:cNvPr>
          <p:cNvSpPr txBox="1">
            <a:spLocks/>
          </p:cNvSpPr>
          <p:nvPr/>
        </p:nvSpPr>
        <p:spPr>
          <a:xfrm>
            <a:off x="770011" y="1567543"/>
            <a:ext cx="5325989" cy="46094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COUNT keyword is used to calculate the total number of mission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GROUP BY keyword groups the results by the types of mission outcomes.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4FF9D7-B2EC-816B-172A-E7FD14D7F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617" y="3935134"/>
            <a:ext cx="4262572" cy="155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2" y="1365025"/>
            <a:ext cx="5361972" cy="49543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 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a Dashboard with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(Classification)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015125-9F8E-DF46-5EB2-D23DD8AA99C3}"/>
              </a:ext>
            </a:extLst>
          </p:cNvPr>
          <p:cNvSpPr txBox="1"/>
          <p:nvPr/>
        </p:nvSpPr>
        <p:spPr>
          <a:xfrm>
            <a:off x="6096000" y="1365025"/>
            <a:ext cx="5361972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A70EE2-0D7A-2C7C-A4CA-02F11416F848}"/>
              </a:ext>
            </a:extLst>
          </p:cNvPr>
          <p:cNvSpPr txBox="1"/>
          <p:nvPr/>
        </p:nvSpPr>
        <p:spPr>
          <a:xfrm>
            <a:off x="1087014" y="1387747"/>
            <a:ext cx="4951741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%%sql </a:t>
            </a:r>
          </a:p>
          <a:p>
            <a:r>
              <a:rPr lang="en-US" sz="2400" dirty="0"/>
              <a:t>SELECT DISTINCT(BOOSTER_VERSION) </a:t>
            </a:r>
          </a:p>
          <a:p>
            <a:r>
              <a:rPr lang="en-US" sz="2400" dirty="0"/>
              <a:t>FROM SPACEXTBL</a:t>
            </a:r>
          </a:p>
          <a:p>
            <a:r>
              <a:rPr lang="en-US" sz="2400" dirty="0"/>
              <a:t>WHERE PAYLOAD_MASS__KG_ = (SELECT MAX(PAYLOAD_MASS__KG_) FROM SPACEXTBL);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F175D00-CB31-3424-2011-FFCA539CE3C3}"/>
              </a:ext>
            </a:extLst>
          </p:cNvPr>
          <p:cNvSpPr txBox="1">
            <a:spLocks/>
          </p:cNvSpPr>
          <p:nvPr/>
        </p:nvSpPr>
        <p:spPr>
          <a:xfrm>
            <a:off x="770011" y="3761487"/>
            <a:ext cx="5585748" cy="26657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using a subquery, the SELECT statement within the brackets finds the maximum payload, and this value is used in the WHERE condition.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DISTINCT keyword is then used to retrieve only distinct booster versions.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7AAFBF-3E86-3F50-7F86-649A6356A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763" y="1387747"/>
            <a:ext cx="1646018" cy="48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503B08-2301-0006-6381-F2FB9D5B1C16}"/>
              </a:ext>
            </a:extLst>
          </p:cNvPr>
          <p:cNvSpPr txBox="1"/>
          <p:nvPr/>
        </p:nvSpPr>
        <p:spPr>
          <a:xfrm>
            <a:off x="6096000" y="1357255"/>
            <a:ext cx="5361972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%%sql </a:t>
            </a:r>
          </a:p>
          <a:p>
            <a:r>
              <a:rPr lang="en-US" sz="2400" dirty="0"/>
              <a:t>SELECT </a:t>
            </a:r>
            <a:r>
              <a:rPr lang="en-US" sz="2400" dirty="0" err="1"/>
              <a:t>Landing__Outcome</a:t>
            </a:r>
            <a:r>
              <a:rPr lang="en-US" sz="2400" dirty="0"/>
              <a:t> , </a:t>
            </a:r>
            <a:r>
              <a:rPr lang="en-US" sz="2400" dirty="0" err="1"/>
              <a:t>Booster_Version</a:t>
            </a:r>
            <a:r>
              <a:rPr lang="en-US" sz="2400" dirty="0"/>
              <a:t> , Launch_Site</a:t>
            </a:r>
          </a:p>
          <a:p>
            <a:r>
              <a:rPr lang="en-US" sz="2400" dirty="0"/>
              <a:t>FROM SPACEXTBL</a:t>
            </a:r>
          </a:p>
          <a:p>
            <a:r>
              <a:rPr lang="en-US" sz="2400" dirty="0"/>
              <a:t>WHERE </a:t>
            </a:r>
            <a:r>
              <a:rPr lang="en-US" sz="2400" dirty="0" err="1"/>
              <a:t>Landing__Outcome</a:t>
            </a:r>
            <a:r>
              <a:rPr lang="en-US" sz="2400" dirty="0"/>
              <a:t> = 'Failure (drone ship)' AND YEAR(Date) = 2015;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D5859CF-9578-A6EA-CC4F-3F895BB8D73F}"/>
              </a:ext>
            </a:extLst>
          </p:cNvPr>
          <p:cNvSpPr txBox="1">
            <a:spLocks/>
          </p:cNvSpPr>
          <p:nvPr/>
        </p:nvSpPr>
        <p:spPr>
          <a:xfrm>
            <a:off x="770011" y="1567543"/>
            <a:ext cx="5325989" cy="37703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WHERE keyword is used to filter the results for only failed landing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AND keyword (accompanying WHERE) filters the selection for the year of 2015.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51E80E-12A8-9726-FEAF-6DCAFB5DF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068" y="4355466"/>
            <a:ext cx="5305835" cy="140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03CA48-C293-5F76-D161-B05C485BB845}"/>
              </a:ext>
            </a:extLst>
          </p:cNvPr>
          <p:cNvSpPr txBox="1"/>
          <p:nvPr/>
        </p:nvSpPr>
        <p:spPr>
          <a:xfrm>
            <a:off x="770012" y="1357255"/>
            <a:ext cx="10515599" cy="19389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%%sql </a:t>
            </a:r>
          </a:p>
          <a:p>
            <a:r>
              <a:rPr lang="en-US" sz="2000" dirty="0"/>
              <a:t>SELECT </a:t>
            </a:r>
            <a:r>
              <a:rPr lang="en-US" sz="2000" dirty="0" err="1"/>
              <a:t>Landing__Outcome</a:t>
            </a:r>
            <a:r>
              <a:rPr lang="en-US" sz="2000" dirty="0"/>
              <a:t> , COUNT(LANDING__OUTCOME) AS TOTAL_NUMBER</a:t>
            </a:r>
          </a:p>
          <a:p>
            <a:r>
              <a:rPr lang="en-US" sz="2000" dirty="0"/>
              <a:t>FROM SPACEXTBL</a:t>
            </a:r>
          </a:p>
          <a:p>
            <a:r>
              <a:rPr lang="en-US" sz="2000" dirty="0"/>
              <a:t>WHERE Date BETWEEN '2010-06-04' AND '2017-03-20'</a:t>
            </a:r>
          </a:p>
          <a:p>
            <a:r>
              <a:rPr lang="en-US" sz="2000" dirty="0"/>
              <a:t>GROUP BY LANDING__OUTCOME</a:t>
            </a:r>
          </a:p>
          <a:p>
            <a:r>
              <a:rPr lang="en-US" sz="2000" dirty="0"/>
              <a:t>ORDER BY TOTAL_NUMBER DESC;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A9BBE04-B4B6-D87B-5353-33821E2098F6}"/>
              </a:ext>
            </a:extLst>
          </p:cNvPr>
          <p:cNvSpPr txBox="1">
            <a:spLocks/>
          </p:cNvSpPr>
          <p:nvPr/>
        </p:nvSpPr>
        <p:spPr>
          <a:xfrm>
            <a:off x="770011" y="3429000"/>
            <a:ext cx="5325989" cy="299821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WHERE keyword filters the results to be calculated in the date range of ‘</a:t>
            </a:r>
            <a:r>
              <a:rPr lang="en-US" sz="2400" dirty="0"/>
              <a:t>2010-06-04’ to ‘2017-03-20’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results are then grouped and ordered, using the keywords GROUP BY and ORDER BY, respectively, where DESC keyword is used to specify the descending order.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A9A7B-B979-2026-2C0C-A5CBF3F2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72" y="3296247"/>
            <a:ext cx="3027600" cy="30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4779091"/>
            <a:ext cx="9745589" cy="163686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map shows all the launch site locations, and we can see that they are all located near the coastline.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sites set up near the coastline are most probably for the public's safety in scenarios where unexpected accidents occur.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Locations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138983-984C-F2C0-2356-631FB90AC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91" y="1428742"/>
            <a:ext cx="8634838" cy="335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98957"/>
            <a:ext cx="10651980" cy="14203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2400" dirty="0">
                <a:latin typeface="Abadi" panose="020B0604020104020204" pitchFamily="34" charset="0"/>
              </a:rPr>
              <a:t>Launches have been grouped into clusters, and annotated with </a:t>
            </a:r>
            <a:r>
              <a:rPr lang="en-SG" sz="2400" dirty="0">
                <a:solidFill>
                  <a:srgbClr val="008000"/>
                </a:solidFill>
                <a:latin typeface="Abadi" panose="020B0604020104020204" pitchFamily="34" charset="0"/>
              </a:rPr>
              <a:t>green icons</a:t>
            </a:r>
            <a:r>
              <a:rPr lang="en-SG" sz="2400" dirty="0">
                <a:latin typeface="Abadi" panose="020B0604020104020204" pitchFamily="34" charset="0"/>
              </a:rPr>
              <a:t> for successful launches, and </a:t>
            </a:r>
            <a:r>
              <a:rPr lang="en-SG" sz="2400" dirty="0">
                <a:solidFill>
                  <a:srgbClr val="FF0000"/>
                </a:solidFill>
                <a:latin typeface="Abadi" panose="020B0604020104020204" pitchFamily="34" charset="0"/>
              </a:rPr>
              <a:t>red icons</a:t>
            </a:r>
            <a:r>
              <a:rPr lang="en-SG" sz="2400" dirty="0">
                <a:latin typeface="Abadi" panose="020B0604020104020204" pitchFamily="34" charset="0"/>
              </a:rPr>
              <a:t> for failed launches.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 FOR EACH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FE54D-7698-4085-44C6-C4E7366CF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5" t="2782" r="8736" b="-215"/>
          <a:stretch/>
        </p:blipFill>
        <p:spPr>
          <a:xfrm>
            <a:off x="9081991" y="1381476"/>
            <a:ext cx="2340000" cy="2340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34FC2-ADD0-4E63-715F-83E0856275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3" r="1811" b="1283"/>
          <a:stretch/>
        </p:blipFill>
        <p:spPr>
          <a:xfrm>
            <a:off x="6288507" y="1423379"/>
            <a:ext cx="2340000" cy="2340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CE1DA7-60CF-0BC5-2BC5-26143050C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45" r="18210" b="5025"/>
          <a:stretch/>
        </p:blipFill>
        <p:spPr>
          <a:xfrm>
            <a:off x="3495023" y="1423379"/>
            <a:ext cx="2340000" cy="2340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07B9D1-7F44-B3B8-2AB3-3CBF96F224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" r="4542" b="5026"/>
          <a:stretch/>
        </p:blipFill>
        <p:spPr>
          <a:xfrm>
            <a:off x="770010" y="1381476"/>
            <a:ext cx="2340000" cy="2340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595A7B91-1FBB-5575-48F6-BF0D403AF47A}"/>
              </a:ext>
            </a:extLst>
          </p:cNvPr>
          <p:cNvSpPr txBox="1">
            <a:spLocks/>
          </p:cNvSpPr>
          <p:nvPr/>
        </p:nvSpPr>
        <p:spPr>
          <a:xfrm>
            <a:off x="770010" y="3881472"/>
            <a:ext cx="2340000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2EC51591-9899-F699-0724-47AA6840C1B5}"/>
              </a:ext>
            </a:extLst>
          </p:cNvPr>
          <p:cNvSpPr txBox="1">
            <a:spLocks/>
          </p:cNvSpPr>
          <p:nvPr/>
        </p:nvSpPr>
        <p:spPr>
          <a:xfrm>
            <a:off x="9056914" y="3881472"/>
            <a:ext cx="2365076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8B0167F8-6601-E38B-B9DF-801520109C38}"/>
              </a:ext>
            </a:extLst>
          </p:cNvPr>
          <p:cNvSpPr txBox="1">
            <a:spLocks/>
          </p:cNvSpPr>
          <p:nvPr/>
        </p:nvSpPr>
        <p:spPr>
          <a:xfrm>
            <a:off x="6288507" y="3881472"/>
            <a:ext cx="2340000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1387E83D-32F6-4204-22AF-110D1897E5F7}"/>
              </a:ext>
            </a:extLst>
          </p:cNvPr>
          <p:cNvSpPr txBox="1">
            <a:spLocks/>
          </p:cNvSpPr>
          <p:nvPr/>
        </p:nvSpPr>
        <p:spPr>
          <a:xfrm>
            <a:off x="3465597" y="3881471"/>
            <a:ext cx="2369426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687961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Proximities of Launch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31518-42BD-A42E-B021-77E6C101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005366"/>
            <a:ext cx="2188484" cy="337929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65D9FD-2009-6291-C56F-D0A04098A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27964" r="1459" b="5703"/>
          <a:stretch/>
        </p:blipFill>
        <p:spPr>
          <a:xfrm>
            <a:off x="737353" y="1326738"/>
            <a:ext cx="8424000" cy="1548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B38879-8FDB-6924-CA07-B594E9C892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" t="11598" r="-65" b="3755"/>
          <a:stretch/>
        </p:blipFill>
        <p:spPr>
          <a:xfrm>
            <a:off x="9496727" y="1326738"/>
            <a:ext cx="1879600" cy="1548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1A220F7-B2AE-9BB0-F2F4-9E3A8D79CF1B}"/>
              </a:ext>
            </a:extLst>
          </p:cNvPr>
          <p:cNvSpPr txBox="1">
            <a:spLocks/>
          </p:cNvSpPr>
          <p:nvPr/>
        </p:nvSpPr>
        <p:spPr>
          <a:xfrm>
            <a:off x="2922512" y="2940052"/>
            <a:ext cx="8535460" cy="337929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Are launch sites in close proximity to railways? </a:t>
            </a: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coastline is only 0.87 km due East. Are launch sites in close proximity to highways?  </a:t>
            </a: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nearest highway is only 0.59km away. Are launch sites in close proximity to railways?  </a:t>
            </a: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nearest railway is only 1.29 km away. Do launch sites keep certain distance away from cities?  </a:t>
            </a: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nearest city is 51.74 km away. Do launch sites keep certain distance away from cities?  </a:t>
            </a: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YES</a:t>
            </a:r>
            <a:endParaRPr lang="en-US" sz="24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49143" y="2649858"/>
            <a:ext cx="4536468" cy="233552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latin typeface="Abadi"/>
              </a:rPr>
              <a:t>The launch site KSC LC-39 A had the most successful launches, with 41.7% of the total successful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CD382A-ACDD-8F03-0057-57ACDFD40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64972"/>
            <a:ext cx="55626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E6C18-9501-8BB3-7D51-D26D47BC6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14172"/>
            <a:ext cx="5448300" cy="4406900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F444B26-8A95-48DE-DF5D-612BF0AC5A4D}"/>
              </a:ext>
            </a:extLst>
          </p:cNvPr>
          <p:cNvSpPr txBox="1">
            <a:spLocks/>
          </p:cNvSpPr>
          <p:nvPr/>
        </p:nvSpPr>
        <p:spPr>
          <a:xfrm>
            <a:off x="6749143" y="2649858"/>
            <a:ext cx="4536468" cy="233552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Abadi"/>
              </a:rPr>
              <a:t>The launch site KSC LC-39 A had the most successful launches, with 41.7% of the total successful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72253"/>
            <a:ext cx="10530114" cy="4168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promotes Falcon 9 rocket launch for a fee of 62 million dollars. At the same time, their competitors are charging more than 165 million dollars for each launch. The significant amount of savings coming from Space X is due to its ability to reuse the first stage.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calculate the launch cost if we can predict whether the first stage will land. This information can be utilized if a competing firm wants to compete with SpaceX for a rocket launch contract.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goal is to eventually determine whether or not the Space X Falcon 9 first stage can land successfully.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419BCB-F066-D253-DB09-B46299E9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022" y="1409628"/>
            <a:ext cx="4214772" cy="39543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5791BE-A7A3-1F32-3713-9233CA3FC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07" y="1409629"/>
            <a:ext cx="4261130" cy="3954378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D1D3AAD-A5D3-0D5D-4E40-4EB3F5AC4407}"/>
              </a:ext>
            </a:extLst>
          </p:cNvPr>
          <p:cNvSpPr txBox="1">
            <a:spLocks/>
          </p:cNvSpPr>
          <p:nvPr/>
        </p:nvSpPr>
        <p:spPr>
          <a:xfrm>
            <a:off x="1513519" y="5407620"/>
            <a:ext cx="9164961" cy="10809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/>
              </a:rPr>
              <a:t>Low weighted payloads (0-5000 kg) have a higher launch success rate (class 1) than heavy payloads (5000-10000 kg).</a:t>
            </a:r>
            <a:endParaRPr lang="en-US" sz="18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298374"/>
            <a:ext cx="5325989" cy="21288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observe the accuracy score all at the same at 83.33%.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Due to a small test size the accuracy score would contribute to be the same. Thus, more data would be required to determine an optimal model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8BB003F-FF0C-1AAD-C641-EA320AEF1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354809"/>
            <a:ext cx="5325989" cy="288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C0C8693-5ED5-3DBD-1730-8AE32E5CD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4809"/>
            <a:ext cx="5325989" cy="288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27C4BB-8E93-0E58-FAF5-01136A3CB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157" y="4263648"/>
            <a:ext cx="4966454" cy="18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709558" y="1479427"/>
            <a:ext cx="5696160" cy="454614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resulted the same for all the models as they were conducted on the same test 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matrix, which shows 3 out of 18 total results classified incorrectly (a false positive, shown in the top-right corner).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remaining 15 have been classified correctly: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did not land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12 did land.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06270B-3BE4-7E43-7C62-C1197D555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2" y="1626872"/>
            <a:ext cx="4923276" cy="380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80966"/>
            <a:ext cx="10515600" cy="464460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KSLC-39A has the maximum number of successful launches and the maximum rate of success across all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types ES-L1, GEO, HEO, and SSO, have the highest (100%)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data set, all models have the same accuracy (83.33%). However, it appears that further data are required to establish the ideal model because of the limited data size.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 is close to railways, highways, and coastlines but far from cities.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success rate of small payloads is better than that of heavier payloads.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-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https://github.com/Ashwiin/IBM-Data-Science-Capstone-Project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0" y="1337739"/>
            <a:ext cx="10515601" cy="468783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Space X API and Web Scraping from </a:t>
            </a:r>
            <a:r>
              <a:rPr lang="en-SG" sz="2000" dirty="0">
                <a:hlinkClick r:id="rId4"/>
              </a:rPr>
              <a:t>List of Falcon 9 and Falcon Heavy Launches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Replacing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NaN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values with mean for the specific columns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Creating a landing outcome label showing the booster did or did not land successfully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20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 (SVM, Classification Trees, and Logistic Regression)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3830" y="1380967"/>
            <a:ext cx="10687961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technique of collecting data involves web scraping data from a table on the SpaceX, Falcon 9 and Falcon Heavy Launches Records page on Wikipedia in addition to making API queries to the SpaceX API.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collected was from (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https://api.spacexdata.com/v4/rockets/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and web scraping was done on (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https://en.wikipedia.org/wiki/List_of_Falcon/_9/_and_Falcon_Heavy_launches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11304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provides a public API via which data may be retrieved and utilized. Using this API according to the accompanying flowchart, data is then persisted.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the notebook is 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Collection -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API.ipynb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A452EC3-DD03-A6B0-E262-E68CFBB9C5B6}"/>
              </a:ext>
            </a:extLst>
          </p:cNvPr>
          <p:cNvSpPr/>
          <p:nvPr/>
        </p:nvSpPr>
        <p:spPr>
          <a:xfrm>
            <a:off x="7130901" y="1411304"/>
            <a:ext cx="2955471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and receive data using SpaceX API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A9ECEC-44ED-A2D8-3BA6-D450A639C9E5}"/>
              </a:ext>
            </a:extLst>
          </p:cNvPr>
          <p:cNvSpPr/>
          <p:nvPr/>
        </p:nvSpPr>
        <p:spPr>
          <a:xfrm>
            <a:off x="7130901" y="3163267"/>
            <a:ext cx="2955471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is filtered only for Falcon 9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765962-3FE2-E36A-36D1-4501EB33FBC5}"/>
              </a:ext>
            </a:extLst>
          </p:cNvPr>
          <p:cNvSpPr/>
          <p:nvPr/>
        </p:nvSpPr>
        <p:spPr>
          <a:xfrm>
            <a:off x="7130901" y="4915231"/>
            <a:ext cx="2955471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Missing/Nan values are dealt with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5E4B0244-31B2-24D6-6762-D68AAA746079}"/>
              </a:ext>
            </a:extLst>
          </p:cNvPr>
          <p:cNvSpPr/>
          <p:nvPr/>
        </p:nvSpPr>
        <p:spPr>
          <a:xfrm>
            <a:off x="8387463" y="2647784"/>
            <a:ext cx="442345" cy="4220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F1BB44D8-C6ED-BC86-2C33-B2ACFB79B3F5}"/>
              </a:ext>
            </a:extLst>
          </p:cNvPr>
          <p:cNvSpPr/>
          <p:nvPr/>
        </p:nvSpPr>
        <p:spPr>
          <a:xfrm>
            <a:off x="8387463" y="4399747"/>
            <a:ext cx="442345" cy="4220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11304"/>
            <a:ext cx="5325989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 also has information on SpaceX's launches. According to the flowchart, data are obtained from Wikipedia and then persisted.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the notebook is :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Collection - Web Scraping.ipynb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483960-518E-473F-D3AE-CE1880A94FD7}"/>
              </a:ext>
            </a:extLst>
          </p:cNvPr>
          <p:cNvSpPr/>
          <p:nvPr/>
        </p:nvSpPr>
        <p:spPr>
          <a:xfrm>
            <a:off x="7130901" y="1411304"/>
            <a:ext cx="2955471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and receive data using SpaceX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DF6C17-17D7-7238-3149-FBB659A41D5C}"/>
              </a:ext>
            </a:extLst>
          </p:cNvPr>
          <p:cNvSpPr/>
          <p:nvPr/>
        </p:nvSpPr>
        <p:spPr>
          <a:xfrm>
            <a:off x="7130901" y="3163267"/>
            <a:ext cx="2955471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is filtered only for Falcon 9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BB711D-DC62-7C90-5173-B9D128494580}"/>
              </a:ext>
            </a:extLst>
          </p:cNvPr>
          <p:cNvSpPr/>
          <p:nvPr/>
        </p:nvSpPr>
        <p:spPr>
          <a:xfrm>
            <a:off x="7130901" y="4915231"/>
            <a:ext cx="2955471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Missing/Nan values are dealt with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964FB51-3F73-4C7F-E798-923F5D4336A6}"/>
              </a:ext>
            </a:extLst>
          </p:cNvPr>
          <p:cNvSpPr/>
          <p:nvPr/>
        </p:nvSpPr>
        <p:spPr>
          <a:xfrm>
            <a:off x="8387463" y="2647784"/>
            <a:ext cx="442345" cy="4220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B065FAA9-1172-4E09-C432-2CD8CF474632}"/>
              </a:ext>
            </a:extLst>
          </p:cNvPr>
          <p:cNvSpPr/>
          <p:nvPr/>
        </p:nvSpPr>
        <p:spPr>
          <a:xfrm>
            <a:off x="8387463" y="4399747"/>
            <a:ext cx="442345" cy="4220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10290</TotalTime>
  <Words>2612</Words>
  <Application>Microsoft Macintosh PowerPoint</Application>
  <PresentationFormat>Widescreen</PresentationFormat>
  <Paragraphs>301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ASHWIIN S/O NEDUNSEZHIAN</cp:lastModifiedBy>
  <cp:revision>311</cp:revision>
  <dcterms:created xsi:type="dcterms:W3CDTF">2021-04-29T18:58:34Z</dcterms:created>
  <dcterms:modified xsi:type="dcterms:W3CDTF">2022-09-08T09:17:17Z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